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00" r:id="rId5"/>
    <p:sldId id="310" r:id="rId6"/>
    <p:sldId id="309" r:id="rId7"/>
  </p:sldIdLst>
  <p:sldSz cx="9144000" cy="5143500" type="screen16x9"/>
  <p:notesSz cx="7010400" cy="9296400"/>
  <p:defaultTextStyle>
    <a:defPPr>
      <a:defRPr lang="en-US"/>
    </a:defPPr>
    <a:lvl1pPr algn="l" defTabSz="3429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indent="114300" algn="l" defTabSz="3429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indent="228600" algn="l" defTabSz="3429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indent="342900" algn="l" defTabSz="3429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3188" indent="455613" algn="l" defTabSz="3429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2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3" autoAdjust="0"/>
    <p:restoredTop sz="90319" autoAdjust="0"/>
  </p:normalViewPr>
  <p:slideViewPr>
    <p:cSldViewPr snapToGrid="0" snapToObjects="1">
      <p:cViewPr varScale="1">
        <p:scale>
          <a:sx n="98" d="100"/>
          <a:sy n="98" d="100"/>
        </p:scale>
        <p:origin x="348" y="56"/>
      </p:cViewPr>
      <p:guideLst>
        <p:guide orient="horz" pos="62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19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343403" fontAlgn="auto">
              <a:spcBef>
                <a:spcPts val="0"/>
              </a:spcBef>
              <a:spcAft>
                <a:spcPts val="0"/>
              </a:spcAft>
              <a:defRPr sz="1200">
                <a:latin typeface="Tele-GroteskFet" pitchFamily="2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defTabSz="343403" fontAlgn="auto">
              <a:spcBef>
                <a:spcPts val="0"/>
              </a:spcBef>
              <a:spcAft>
                <a:spcPts val="0"/>
              </a:spcAft>
              <a:defRPr sz="1200">
                <a:latin typeface="Tele-GroteskFet" pitchFamily="2" charset="0"/>
                <a:cs typeface="+mn-cs"/>
              </a:defRPr>
            </a:lvl1pPr>
          </a:lstStyle>
          <a:p>
            <a:pPr>
              <a:defRPr/>
            </a:pPr>
            <a:fld id="{ADD6B586-91C3-456D-8813-83DB5EA5C9D7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343403" fontAlgn="auto">
              <a:spcBef>
                <a:spcPts val="0"/>
              </a:spcBef>
              <a:spcAft>
                <a:spcPts val="0"/>
              </a:spcAft>
              <a:defRPr sz="1200">
                <a:latin typeface="Tele-GroteskFet" pitchFamily="2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ele-GroteskFet" pitchFamily="2" charset="0"/>
              </a:defRPr>
            </a:lvl1pPr>
          </a:lstStyle>
          <a:p>
            <a:fld id="{C1902602-E942-4C1A-B91B-0F0C22FD66D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3951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343403" fontAlgn="auto">
              <a:spcBef>
                <a:spcPts val="0"/>
              </a:spcBef>
              <a:spcAft>
                <a:spcPts val="0"/>
              </a:spcAft>
              <a:defRPr sz="1200">
                <a:latin typeface="Tele-GroteskFet" pitchFamily="2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defTabSz="343403" fontAlgn="auto">
              <a:spcBef>
                <a:spcPts val="0"/>
              </a:spcBef>
              <a:spcAft>
                <a:spcPts val="0"/>
              </a:spcAft>
              <a:defRPr sz="1200">
                <a:latin typeface="Tele-GroteskFet" pitchFamily="2" charset="0"/>
                <a:cs typeface="+mn-cs"/>
              </a:defRPr>
            </a:lvl1pPr>
          </a:lstStyle>
          <a:p>
            <a:pPr>
              <a:defRPr/>
            </a:pPr>
            <a:fld id="{98BA78B9-6737-4839-B7A6-FFD1D643473B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343403" fontAlgn="auto">
              <a:spcBef>
                <a:spcPts val="0"/>
              </a:spcBef>
              <a:spcAft>
                <a:spcPts val="0"/>
              </a:spcAft>
              <a:defRPr sz="1200">
                <a:latin typeface="Tele-GroteskFet" pitchFamily="2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ele-GroteskFet" pitchFamily="2" charset="0"/>
              </a:defRPr>
            </a:lvl1pPr>
          </a:lstStyle>
          <a:p>
            <a:fld id="{0230F9F3-5948-4095-9E5A-E8AC6946ABB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97195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858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2900" algn="l" defTabSz="6858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85800" algn="l" defTabSz="6858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28700" algn="l" defTabSz="6858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73188" algn="l" defTabSz="6858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17015" algn="l" defTabSz="68680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60418" algn="l" defTabSz="68680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3820" algn="l" defTabSz="68680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7223" algn="l" defTabSz="68680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buFontTx/>
              <a:buChar char="-"/>
              <a:tabLst>
                <a:tab pos="0" algn="l"/>
              </a:tabLst>
            </a:pPr>
            <a:r>
              <a:rPr lang="en-US" sz="1000" dirty="0">
                <a:ea typeface="ＭＳ Ｐゴシック" pitchFamily="34" charset="-128"/>
              </a:rPr>
              <a:t> Show only -76dBm and -84dBm coverage levels</a:t>
            </a:r>
          </a:p>
          <a:p>
            <a:pPr>
              <a:spcBef>
                <a:spcPct val="0"/>
              </a:spcBef>
              <a:buFontTx/>
              <a:buChar char="-"/>
              <a:tabLst>
                <a:tab pos="0" algn="l"/>
              </a:tabLst>
            </a:pPr>
            <a:r>
              <a:rPr lang="en-US" sz="1000" dirty="0">
                <a:ea typeface="ＭＳ Ｐゴシック" pitchFamily="34" charset="-128"/>
              </a:rPr>
              <a:t> Uncovered Pops @ -84dBm within the Target polygon (or use -76dB equal power boundary)  must be calculated</a:t>
            </a:r>
          </a:p>
        </p:txBody>
      </p:sp>
    </p:spTree>
    <p:extLst>
      <p:ext uri="{BB962C8B-B14F-4D97-AF65-F5344CB8AC3E}">
        <p14:creationId xmlns:p14="http://schemas.microsoft.com/office/powerpoint/2010/main" val="1867916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buFontTx/>
              <a:buChar char="-"/>
              <a:tabLst>
                <a:tab pos="0" algn="l"/>
              </a:tabLst>
            </a:pPr>
            <a:r>
              <a:rPr lang="en-US" sz="1000" dirty="0">
                <a:ea typeface="ＭＳ Ｐゴシック" pitchFamily="34" charset="-128"/>
              </a:rPr>
              <a:t> Show only -76dBm and -84dBm coverage levels</a:t>
            </a:r>
          </a:p>
          <a:p>
            <a:pPr>
              <a:spcBef>
                <a:spcPct val="0"/>
              </a:spcBef>
              <a:buFontTx/>
              <a:buChar char="-"/>
              <a:tabLst>
                <a:tab pos="0" algn="l"/>
              </a:tabLst>
            </a:pPr>
            <a:r>
              <a:rPr lang="en-US" sz="1000" dirty="0">
                <a:ea typeface="ＭＳ Ｐゴシック" pitchFamily="34" charset="-128"/>
              </a:rPr>
              <a:t> Uncovered Pops @ -84dBm within the Target polygon (or use -76dB equal power boundary)  must be calculated</a:t>
            </a:r>
          </a:p>
        </p:txBody>
      </p:sp>
    </p:spTree>
    <p:extLst>
      <p:ext uri="{BB962C8B-B14F-4D97-AF65-F5344CB8AC3E}">
        <p14:creationId xmlns:p14="http://schemas.microsoft.com/office/powerpoint/2010/main" val="3497928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  <a:buFontTx/>
              <a:buChar char="-"/>
              <a:tabLst>
                <a:tab pos="0" algn="l"/>
              </a:tabLst>
            </a:pPr>
            <a:r>
              <a:rPr lang="en-US" sz="1000" dirty="0">
                <a:ea typeface="ＭＳ Ｐゴシック" pitchFamily="34" charset="-128"/>
              </a:rPr>
              <a:t> Show only -76dBm and -84dBm coverage levels</a:t>
            </a:r>
          </a:p>
          <a:p>
            <a:pPr>
              <a:spcBef>
                <a:spcPct val="0"/>
              </a:spcBef>
              <a:buFontTx/>
              <a:buChar char="-"/>
              <a:tabLst>
                <a:tab pos="0" algn="l"/>
              </a:tabLst>
            </a:pPr>
            <a:r>
              <a:rPr lang="en-US" sz="1000" dirty="0">
                <a:ea typeface="ＭＳ Ｐゴシック" pitchFamily="34" charset="-128"/>
              </a:rPr>
              <a:t> Uncovered Pops @ -84dBm within the Target polygon (or use -76dB equal power boundary)  must be calculated</a:t>
            </a:r>
          </a:p>
        </p:txBody>
      </p:sp>
    </p:spTree>
    <p:extLst>
      <p:ext uri="{BB962C8B-B14F-4D97-AF65-F5344CB8AC3E}">
        <p14:creationId xmlns:p14="http://schemas.microsoft.com/office/powerpoint/2010/main" val="2263069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984375"/>
            <a:ext cx="9144000" cy="5302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340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713" y="438150"/>
            <a:ext cx="13843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1733550"/>
            <a:ext cx="7670800" cy="966788"/>
          </a:xfrm>
        </p:spPr>
        <p:txBody>
          <a:bodyPr>
            <a:normAutofit/>
          </a:bodyPr>
          <a:lstStyle>
            <a:lvl1pPr algn="r">
              <a:defRPr sz="3200" b="0" i="0">
                <a:solidFill>
                  <a:schemeClr val="bg1"/>
                </a:solidFill>
                <a:latin typeface="Tele-GroteskUlt"/>
                <a:cs typeface="Tele-GroteskU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2603500"/>
            <a:ext cx="6985000" cy="577850"/>
          </a:xfrm>
        </p:spPr>
        <p:txBody>
          <a:bodyPr>
            <a:normAutofit/>
          </a:bodyPr>
          <a:lstStyle>
            <a:lvl1pPr marL="0" indent="0" algn="r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Tele-GroteskFet" pitchFamily="2" charset="0"/>
                <a:cs typeface="Tele-GroteskFet" pitchFamily="2" charset="0"/>
              </a:defRPr>
            </a:lvl1pPr>
            <a:lvl2pPr marL="343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6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30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3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7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60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3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7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6B380-550E-4E9E-8355-121004A1CEFF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0FF20-D807-4AA4-A8AF-E27EFF50E57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86681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 b="0" i="0">
                <a:solidFill>
                  <a:schemeClr val="tx1">
                    <a:lumMod val="75000"/>
                    <a:lumOff val="25000"/>
                  </a:schemeClr>
                </a:solidFill>
                <a:latin typeface="Tele-GroteskUlt"/>
                <a:cs typeface="Tele-GroteskU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8538"/>
            <a:ext cx="8229600" cy="3394472"/>
          </a:xfrm>
        </p:spPr>
        <p:txBody>
          <a:bodyPr/>
          <a:lstStyle>
            <a:lvl1pPr>
              <a:defRPr sz="2400" b="0" i="0">
                <a:solidFill>
                  <a:schemeClr val="tx1">
                    <a:lumMod val="75000"/>
                    <a:lumOff val="25000"/>
                  </a:schemeClr>
                </a:solidFill>
                <a:latin typeface="Tele-GroteskFet"/>
                <a:cs typeface="Tele-GroteskFet"/>
              </a:defRPr>
            </a:lvl1pPr>
            <a:lvl2pPr>
              <a:defRPr sz="1800" b="0" i="0">
                <a:solidFill>
                  <a:schemeClr val="tx1">
                    <a:lumMod val="75000"/>
                    <a:lumOff val="25000"/>
                  </a:schemeClr>
                </a:solidFill>
                <a:latin typeface="Tele-GroteskFet"/>
                <a:cs typeface="Tele-GroteskFet"/>
              </a:defRPr>
            </a:lvl2pPr>
            <a:lvl3pPr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Tele-GroteskFet"/>
                <a:cs typeface="Tele-GroteskFet"/>
              </a:defRPr>
            </a:lvl3pPr>
            <a:lvl4pPr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Tele-GroteskHal"/>
                <a:cs typeface="Tele-GroteskHal"/>
              </a:defRPr>
            </a:lvl4pPr>
            <a:lvl5pPr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Tele-GroteskHal"/>
                <a:cs typeface="Tele-GroteskH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74800" y="4870450"/>
            <a:ext cx="2133600" cy="171450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Tele-GroteskFet" pitchFamily="2" charset="0"/>
                <a:cs typeface="Tele-GroteskFet" pitchFamily="2" charset="0"/>
              </a:defRPr>
            </a:lvl1pPr>
          </a:lstStyle>
          <a:p>
            <a:pPr>
              <a:defRPr/>
            </a:pPr>
            <a:fld id="{D473FAF6-7375-4DF2-928A-79EFC0A7B6B8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1800" y="4870450"/>
            <a:ext cx="2895600" cy="171450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  <a:latin typeface="Tele-GroteskFet" pitchFamily="2" charset="0"/>
                <a:cs typeface="Tele-GroteskFet" pitchFamily="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4870450"/>
            <a:ext cx="1033463" cy="1714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ele-GroteskFet" pitchFamily="2" charset="0"/>
              </a:defRPr>
            </a:lvl1pPr>
          </a:lstStyle>
          <a:p>
            <a:fld id="{CF04CA99-FF7F-4B33-95C0-129D948D554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404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8538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8538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73D61-599B-4C09-A003-856C858EB183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4831B-9FD0-463E-89C7-200BEBDB851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6794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98538"/>
            <a:ext cx="4040188" cy="479822"/>
          </a:xfrm>
        </p:spPr>
        <p:txBody>
          <a:bodyPr>
            <a:normAutofit/>
          </a:bodyPr>
          <a:lstStyle>
            <a:lvl1pPr marL="0" indent="0">
              <a:buNone/>
              <a:defRPr sz="1500" b="0" i="0">
                <a:latin typeface="Tele-GroteskFet"/>
                <a:cs typeface="Tele-GroteskFet"/>
              </a:defRPr>
            </a:lvl1pPr>
            <a:lvl2pPr marL="343403" indent="0">
              <a:buNone/>
              <a:defRPr sz="1500" b="1"/>
            </a:lvl2pPr>
            <a:lvl3pPr marL="686806" indent="0">
              <a:buNone/>
              <a:defRPr sz="1400" b="1"/>
            </a:lvl3pPr>
            <a:lvl4pPr marL="1030209" indent="0">
              <a:buNone/>
              <a:defRPr sz="1200" b="1"/>
            </a:lvl4pPr>
            <a:lvl5pPr marL="1373612" indent="0">
              <a:buNone/>
              <a:defRPr sz="1200" b="1"/>
            </a:lvl5pPr>
            <a:lvl6pPr marL="1717015" indent="0">
              <a:buNone/>
              <a:defRPr sz="1200" b="1"/>
            </a:lvl6pPr>
            <a:lvl7pPr marL="2060418" indent="0">
              <a:buNone/>
              <a:defRPr sz="1200" b="1"/>
            </a:lvl7pPr>
            <a:lvl8pPr marL="2403820" indent="0">
              <a:buNone/>
              <a:defRPr sz="1200" b="1"/>
            </a:lvl8pPr>
            <a:lvl9pPr marL="2747223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478359"/>
            <a:ext cx="4040188" cy="2963466"/>
          </a:xfrm>
        </p:spPr>
        <p:txBody>
          <a:bodyPr/>
          <a:lstStyle>
            <a:lvl1pPr>
              <a:defRPr sz="1400">
                <a:latin typeface="Tele-GroteskFet"/>
                <a:cs typeface="Tele-GroteskFet"/>
              </a:defRPr>
            </a:lvl1pPr>
            <a:lvl2pPr>
              <a:defRPr sz="1200">
                <a:latin typeface="Tele-GroteskFet"/>
                <a:cs typeface="Tele-GroteskFet"/>
              </a:defRPr>
            </a:lvl2pPr>
            <a:lvl3pPr>
              <a:defRPr sz="1100">
                <a:latin typeface="Tele-GroteskHal"/>
                <a:cs typeface="Tele-GroteskHal"/>
              </a:defRPr>
            </a:lvl3pPr>
            <a:lvl4pPr>
              <a:defRPr sz="1100">
                <a:latin typeface="Tele-GroteskHal"/>
                <a:cs typeface="Tele-GroteskHal"/>
              </a:defRPr>
            </a:lvl4pPr>
            <a:lvl5pPr>
              <a:defRPr sz="1100">
                <a:latin typeface="Tele-GroteskHal"/>
                <a:cs typeface="Tele-GroteskHal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98538"/>
            <a:ext cx="4041775" cy="479822"/>
          </a:xfrm>
        </p:spPr>
        <p:txBody>
          <a:bodyPr>
            <a:normAutofit/>
          </a:bodyPr>
          <a:lstStyle>
            <a:lvl1pPr marL="0" indent="0">
              <a:buNone/>
              <a:defRPr sz="1500" b="0" i="0">
                <a:latin typeface="Tele-GroteskFet"/>
                <a:cs typeface="Tele-GroteskFet"/>
              </a:defRPr>
            </a:lvl1pPr>
            <a:lvl2pPr marL="343403" indent="0">
              <a:buNone/>
              <a:defRPr sz="1500" b="1"/>
            </a:lvl2pPr>
            <a:lvl3pPr marL="686806" indent="0">
              <a:buNone/>
              <a:defRPr sz="1400" b="1"/>
            </a:lvl3pPr>
            <a:lvl4pPr marL="1030209" indent="0">
              <a:buNone/>
              <a:defRPr sz="1200" b="1"/>
            </a:lvl4pPr>
            <a:lvl5pPr marL="1373612" indent="0">
              <a:buNone/>
              <a:defRPr sz="1200" b="1"/>
            </a:lvl5pPr>
            <a:lvl6pPr marL="1717015" indent="0">
              <a:buNone/>
              <a:defRPr sz="1200" b="1"/>
            </a:lvl6pPr>
            <a:lvl7pPr marL="2060418" indent="0">
              <a:buNone/>
              <a:defRPr sz="1200" b="1"/>
            </a:lvl7pPr>
            <a:lvl8pPr marL="2403820" indent="0">
              <a:buNone/>
              <a:defRPr sz="1200" b="1"/>
            </a:lvl8pPr>
            <a:lvl9pPr marL="2747223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78359"/>
            <a:ext cx="4041775" cy="2963466"/>
          </a:xfrm>
        </p:spPr>
        <p:txBody>
          <a:bodyPr/>
          <a:lstStyle>
            <a:lvl1pPr>
              <a:defRPr sz="1400">
                <a:latin typeface="Tele-GroteskFet"/>
                <a:cs typeface="Tele-GroteskFet"/>
              </a:defRPr>
            </a:lvl1pPr>
            <a:lvl2pPr>
              <a:defRPr sz="1200">
                <a:latin typeface="Tele-GroteskFet"/>
                <a:cs typeface="Tele-GroteskFet"/>
              </a:defRPr>
            </a:lvl2pPr>
            <a:lvl3pPr>
              <a:defRPr sz="1100">
                <a:latin typeface="Tele-GroteskHal"/>
                <a:cs typeface="Tele-GroteskHal"/>
              </a:defRPr>
            </a:lvl3pPr>
            <a:lvl4pPr>
              <a:defRPr sz="1100">
                <a:latin typeface="Tele-GroteskHal"/>
                <a:cs typeface="Tele-GroteskHal"/>
              </a:defRPr>
            </a:lvl4pPr>
            <a:lvl5pPr>
              <a:defRPr sz="1100">
                <a:latin typeface="Tele-GroteskHal"/>
                <a:cs typeface="Tele-GroteskHal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CB163-0FC9-46AF-AF53-3180AB33B578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625CF-B26B-45C8-8453-2A7FD1B3E0D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648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C4B15-2075-4383-B79E-C9737D1C6C02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F4B90-E65D-478D-B290-EBDF887EF79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442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5A764-36BD-4AB1-A66C-8EDECC1AA1E1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A6019-C168-4A17-946E-CA177864EE5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248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4872038"/>
            <a:ext cx="9144000" cy="2714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340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681" tIns="34340" rIns="68681" bIns="343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8538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681" tIns="34340" rIns="68681" bIns="34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44688" y="4938713"/>
            <a:ext cx="1152525" cy="150812"/>
          </a:xfrm>
          <a:prstGeom prst="rect">
            <a:avLst/>
          </a:prstGeom>
        </p:spPr>
        <p:txBody>
          <a:bodyPr vert="horz" lIns="68681" tIns="34340" rIns="68681" bIns="34340" rtlCol="0" anchor="ctr"/>
          <a:lstStyle>
            <a:lvl1pPr algn="l" defTabSz="343403" fontAlgn="auto">
              <a:spcBef>
                <a:spcPts val="0"/>
              </a:spcBef>
              <a:spcAft>
                <a:spcPts val="0"/>
              </a:spcAft>
              <a:defRPr sz="900" b="0" i="0">
                <a:solidFill>
                  <a:schemeClr val="bg1"/>
                </a:solidFill>
                <a:latin typeface="Tele-GroteskHal" pitchFamily="2" charset="0"/>
                <a:cs typeface="Tele-GroteskHal" pitchFamily="2" charset="0"/>
              </a:defRPr>
            </a:lvl1pPr>
          </a:lstStyle>
          <a:p>
            <a:pPr>
              <a:defRPr/>
            </a:pPr>
            <a:fld id="{318EADDD-71D5-4F10-9C7A-AF26B056A6D3}" type="datetimeFigureOut">
              <a:rPr lang="en-US"/>
              <a:pPr>
                <a:defRPr/>
              </a:pPr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938713"/>
            <a:ext cx="2895600" cy="150812"/>
          </a:xfrm>
          <a:prstGeom prst="rect">
            <a:avLst/>
          </a:prstGeom>
        </p:spPr>
        <p:txBody>
          <a:bodyPr vert="horz" lIns="68681" tIns="34340" rIns="68681" bIns="34340" rtlCol="0" anchor="ctr"/>
          <a:lstStyle>
            <a:lvl1pPr algn="ctr" defTabSz="343403" fontAlgn="auto">
              <a:spcBef>
                <a:spcPts val="0"/>
              </a:spcBef>
              <a:spcAft>
                <a:spcPts val="0"/>
              </a:spcAft>
              <a:defRPr sz="900" b="0" i="0">
                <a:solidFill>
                  <a:schemeClr val="bg1"/>
                </a:solidFill>
                <a:latin typeface="Tele-GroteskHal" pitchFamily="2" charset="0"/>
                <a:cs typeface="Tele-GroteskHal" pitchFamily="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4938713"/>
            <a:ext cx="779463" cy="150812"/>
          </a:xfrm>
          <a:prstGeom prst="rect">
            <a:avLst/>
          </a:prstGeom>
        </p:spPr>
        <p:txBody>
          <a:bodyPr vert="horz" wrap="square" lIns="68681" tIns="34340" rIns="68681" bIns="3434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FFFFFF"/>
                </a:solidFill>
                <a:latin typeface="Tele-GroteskHal" pitchFamily="2" charset="0"/>
              </a:defRPr>
            </a:lvl1pPr>
          </a:lstStyle>
          <a:p>
            <a:fld id="{C27C55D7-ED80-46B2-9FEA-ED2E6CA7DF84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1032" name="Picture 7" descr="T-Mobile Standard RO White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25" y="4964113"/>
            <a:ext cx="584200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0" y="769938"/>
            <a:ext cx="9144000" cy="0"/>
          </a:xfrm>
          <a:prstGeom prst="line">
            <a:avLst/>
          </a:prstGeom>
          <a:ln w="15875">
            <a:solidFill>
              <a:srgbClr val="BEBEB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66" r:id="rId3"/>
    <p:sldLayoutId id="2147483667" r:id="rId4"/>
    <p:sldLayoutId id="2147483668" r:id="rId5"/>
    <p:sldLayoutId id="2147483669" r:id="rId6"/>
  </p:sldLayoutIdLst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707070"/>
          </a:solidFill>
          <a:latin typeface="Tele-GroteskUlt"/>
          <a:ea typeface="Tele-GroteskUlt"/>
          <a:cs typeface="Tele-GroteskUlt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3200">
          <a:solidFill>
            <a:srgbClr val="707070"/>
          </a:solidFill>
          <a:latin typeface="Tele-GroteskUlt"/>
          <a:ea typeface="Tele-GroteskUlt"/>
          <a:cs typeface="Tele-GroteskUlt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3200">
          <a:solidFill>
            <a:srgbClr val="707070"/>
          </a:solidFill>
          <a:latin typeface="Tele-GroteskUlt"/>
          <a:ea typeface="Tele-GroteskUlt"/>
          <a:cs typeface="Tele-GroteskUlt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3200">
          <a:solidFill>
            <a:srgbClr val="707070"/>
          </a:solidFill>
          <a:latin typeface="Tele-GroteskUlt"/>
          <a:ea typeface="Tele-GroteskUlt"/>
          <a:cs typeface="Tele-GroteskUlt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3200">
          <a:solidFill>
            <a:srgbClr val="707070"/>
          </a:solidFill>
          <a:latin typeface="Tele-GroteskUlt"/>
          <a:ea typeface="Tele-GroteskUlt"/>
          <a:cs typeface="Tele-GroteskUlt"/>
        </a:defRPr>
      </a:lvl5pPr>
      <a:lvl6pPr marL="457200" algn="l" defTabSz="342900" rtl="0" fontAlgn="base">
        <a:spcBef>
          <a:spcPct val="0"/>
        </a:spcBef>
        <a:spcAft>
          <a:spcPct val="0"/>
        </a:spcAft>
        <a:defRPr sz="3200">
          <a:solidFill>
            <a:srgbClr val="707070"/>
          </a:solidFill>
          <a:latin typeface="Tele-GroteskUlt"/>
          <a:ea typeface="Tele-GroteskUlt"/>
          <a:cs typeface="Tele-GroteskUlt"/>
        </a:defRPr>
      </a:lvl6pPr>
      <a:lvl7pPr marL="914400" algn="l" defTabSz="342900" rtl="0" fontAlgn="base">
        <a:spcBef>
          <a:spcPct val="0"/>
        </a:spcBef>
        <a:spcAft>
          <a:spcPct val="0"/>
        </a:spcAft>
        <a:defRPr sz="3200">
          <a:solidFill>
            <a:srgbClr val="707070"/>
          </a:solidFill>
          <a:latin typeface="Tele-GroteskUlt"/>
          <a:ea typeface="Tele-GroteskUlt"/>
          <a:cs typeface="Tele-GroteskUlt"/>
        </a:defRPr>
      </a:lvl7pPr>
      <a:lvl8pPr marL="1371600" algn="l" defTabSz="342900" rtl="0" fontAlgn="base">
        <a:spcBef>
          <a:spcPct val="0"/>
        </a:spcBef>
        <a:spcAft>
          <a:spcPct val="0"/>
        </a:spcAft>
        <a:defRPr sz="3200">
          <a:solidFill>
            <a:srgbClr val="707070"/>
          </a:solidFill>
          <a:latin typeface="Tele-GroteskUlt"/>
          <a:ea typeface="Tele-GroteskUlt"/>
          <a:cs typeface="Tele-GroteskUlt"/>
        </a:defRPr>
      </a:lvl8pPr>
      <a:lvl9pPr marL="1828800" algn="l" defTabSz="342900" rtl="0" fontAlgn="base">
        <a:spcBef>
          <a:spcPct val="0"/>
        </a:spcBef>
        <a:spcAft>
          <a:spcPct val="0"/>
        </a:spcAft>
        <a:defRPr sz="3200">
          <a:solidFill>
            <a:srgbClr val="707070"/>
          </a:solidFill>
          <a:latin typeface="Tele-GroteskUlt"/>
          <a:ea typeface="Tele-GroteskUlt"/>
          <a:cs typeface="Tele-GroteskUlt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07070"/>
          </a:solidFill>
          <a:latin typeface="Tele-GroteskFet"/>
          <a:ea typeface="Tele-GroteskFet"/>
          <a:cs typeface="Tele-GroteskFet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rgbClr val="707070"/>
          </a:solidFill>
          <a:latin typeface="Tele-GroteskFet"/>
          <a:ea typeface="Tele-GroteskFet"/>
          <a:cs typeface="Tele-GroteskFet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rgbClr val="707070"/>
          </a:solidFill>
          <a:latin typeface="Tele-GroteskFet"/>
          <a:ea typeface="Tele-GroteskFet"/>
          <a:cs typeface="Tele-GroteskFet"/>
        </a:defRPr>
      </a:lvl3pPr>
      <a:lvl4pPr marL="1201738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rgbClr val="707070"/>
          </a:solidFill>
          <a:latin typeface="Tele-GroteskHal"/>
          <a:ea typeface="Tele-GroteskHal"/>
          <a:cs typeface="Tele-GroteskHal"/>
        </a:defRPr>
      </a:lvl4pPr>
      <a:lvl5pPr marL="1544638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rgbClr val="707070"/>
          </a:solidFill>
          <a:latin typeface="Tele-GroteskHal"/>
          <a:ea typeface="Tele-GroteskHal"/>
          <a:cs typeface="Tele-GroteskHal"/>
        </a:defRPr>
      </a:lvl5pPr>
      <a:lvl6pPr marL="1888716" indent="-171701" algn="l" defTabSz="343403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32119" indent="-171701" algn="l" defTabSz="343403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5522" indent="-171701" algn="l" defTabSz="343403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8925" indent="-171701" algn="l" defTabSz="343403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3403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6806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0209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3612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7015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60418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3820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7223" algn="l" defTabSz="343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EE7FF-7A3C-A6E0-09CA-4481352E14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804" y="842193"/>
            <a:ext cx="7371046" cy="3995388"/>
          </a:xfrm>
          <a:prstGeom prst="rect">
            <a:avLst/>
          </a:prstGeom>
          <a:ln w="34925">
            <a:solidFill>
              <a:schemeClr val="tx1"/>
            </a:solidFill>
          </a:ln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457200" y="206375"/>
            <a:ext cx="8229600" cy="552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1pPr>
            <a:lvl2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2pPr>
            <a:lvl3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3pPr>
            <a:lvl4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4pPr>
            <a:lvl5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5pPr>
            <a:lvl6pPr marL="4572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6pPr>
            <a:lvl7pPr marL="9144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7pPr>
            <a:lvl8pPr marL="13716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8pPr>
            <a:lvl9pPr marL="18288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9pPr>
          </a:lstStyle>
          <a:p>
            <a:r>
              <a:rPr lang="en-US" sz="2400" dirty="0"/>
              <a:t>Existing LTE (All Carrier) Coverage – North Smithfield, RI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A692956-1CB0-439A-B0D1-C4DECCBD53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039" y="1962847"/>
            <a:ext cx="818452" cy="920053"/>
          </a:xfrm>
          <a:prstGeom prst="rect">
            <a:avLst/>
          </a:prstGeom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id="{50ABD661-778B-459D-B164-E20F207F87D4}"/>
              </a:ext>
            </a:extLst>
          </p:cNvPr>
          <p:cNvSpPr/>
          <p:nvPr/>
        </p:nvSpPr>
        <p:spPr>
          <a:xfrm>
            <a:off x="8264408" y="1244307"/>
            <a:ext cx="264077" cy="239990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3D6FE75-5F4B-49F8-BCB7-EDE4CB0B6D4A}"/>
              </a:ext>
            </a:extLst>
          </p:cNvPr>
          <p:cNvSpPr txBox="1"/>
          <p:nvPr/>
        </p:nvSpPr>
        <p:spPr>
          <a:xfrm>
            <a:off x="7757161" y="907675"/>
            <a:ext cx="13161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Existing T-Mobile Site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AAA459-1620-986B-94A7-06B5071CC83C}"/>
              </a:ext>
            </a:extLst>
          </p:cNvPr>
          <p:cNvSpPr txBox="1"/>
          <p:nvPr/>
        </p:nvSpPr>
        <p:spPr>
          <a:xfrm>
            <a:off x="7983701" y="1707627"/>
            <a:ext cx="10659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 Legend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808F48-74F5-DDA9-C360-CE7E9BF1F6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6816" y="3555951"/>
            <a:ext cx="1057184" cy="68648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EDDD057-5C75-9E64-8229-0263DA786AAA}"/>
              </a:ext>
            </a:extLst>
          </p:cNvPr>
          <p:cNvSpPr txBox="1"/>
          <p:nvPr/>
        </p:nvSpPr>
        <p:spPr>
          <a:xfrm>
            <a:off x="7995526" y="3286093"/>
            <a:ext cx="10659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Coverage Legend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93D483-0A21-7ACE-F0F4-8BE6922A06C9}"/>
              </a:ext>
            </a:extLst>
          </p:cNvPr>
          <p:cNvSpPr txBox="1"/>
          <p:nvPr/>
        </p:nvSpPr>
        <p:spPr>
          <a:xfrm>
            <a:off x="2764423" y="2947676"/>
            <a:ext cx="11026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4PRM021A</a:t>
            </a:r>
            <a:endParaRPr lang="en-US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1C4E911-C6D9-F33D-EF32-6BE39FD169C0}"/>
              </a:ext>
            </a:extLst>
          </p:cNvPr>
          <p:cNvSpPr/>
          <p:nvPr/>
        </p:nvSpPr>
        <p:spPr>
          <a:xfrm>
            <a:off x="3208856" y="2742841"/>
            <a:ext cx="213794" cy="204835"/>
          </a:xfrm>
          <a:prstGeom prst="ellipse">
            <a:avLst/>
          </a:prstGeom>
          <a:noFill/>
          <a:ln w="63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87976060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457200" y="206375"/>
            <a:ext cx="8229600" cy="552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1pPr>
            <a:lvl2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2pPr>
            <a:lvl3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3pPr>
            <a:lvl4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4pPr>
            <a:lvl5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5pPr>
            <a:lvl6pPr marL="4572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6pPr>
            <a:lvl7pPr marL="9144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7pPr>
            <a:lvl8pPr marL="13716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8pPr>
            <a:lvl9pPr marL="18288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9pPr>
          </a:lstStyle>
          <a:p>
            <a:r>
              <a:rPr lang="en-US" sz="2000" dirty="0"/>
              <a:t>Existing LTE (All Carrier) Coverage without 4PRM021A – North Smithfield, RI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A692956-1CB0-439A-B0D1-C4DECCBD5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3039" y="1962847"/>
            <a:ext cx="818452" cy="920053"/>
          </a:xfrm>
          <a:prstGeom prst="rect">
            <a:avLst/>
          </a:prstGeom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id="{50ABD661-778B-459D-B164-E20F207F87D4}"/>
              </a:ext>
            </a:extLst>
          </p:cNvPr>
          <p:cNvSpPr/>
          <p:nvPr/>
        </p:nvSpPr>
        <p:spPr>
          <a:xfrm>
            <a:off x="8264408" y="1244307"/>
            <a:ext cx="264077" cy="239990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3D6FE75-5F4B-49F8-BCB7-EDE4CB0B6D4A}"/>
              </a:ext>
            </a:extLst>
          </p:cNvPr>
          <p:cNvSpPr txBox="1"/>
          <p:nvPr/>
        </p:nvSpPr>
        <p:spPr>
          <a:xfrm>
            <a:off x="7757161" y="907675"/>
            <a:ext cx="13161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Existing T-Mobile Site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AAA459-1620-986B-94A7-06B5071CC83C}"/>
              </a:ext>
            </a:extLst>
          </p:cNvPr>
          <p:cNvSpPr txBox="1"/>
          <p:nvPr/>
        </p:nvSpPr>
        <p:spPr>
          <a:xfrm>
            <a:off x="7983701" y="1707627"/>
            <a:ext cx="10659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 Legend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808F48-74F5-DDA9-C360-CE7E9BF1F6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6816" y="3555951"/>
            <a:ext cx="1057184" cy="68648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EDDD057-5C75-9E64-8229-0263DA786AAA}"/>
              </a:ext>
            </a:extLst>
          </p:cNvPr>
          <p:cNvSpPr txBox="1"/>
          <p:nvPr/>
        </p:nvSpPr>
        <p:spPr>
          <a:xfrm>
            <a:off x="7995526" y="3286093"/>
            <a:ext cx="10659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Coverage Legend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223FDE-C6CE-8992-B0E0-E06BB35544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804" y="842194"/>
            <a:ext cx="7371046" cy="3995388"/>
          </a:xfrm>
          <a:prstGeom prst="rect">
            <a:avLst/>
          </a:prstGeom>
          <a:ln w="349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6510202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8580E1-0532-8ABF-5DAE-50A148F53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804" y="842194"/>
            <a:ext cx="7371046" cy="3995388"/>
          </a:xfrm>
          <a:prstGeom prst="rect">
            <a:avLst/>
          </a:prstGeom>
          <a:ln w="34925">
            <a:solidFill>
              <a:schemeClr val="tx1"/>
            </a:solidFill>
          </a:ln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72887" y="206375"/>
            <a:ext cx="9000383" cy="552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1pPr>
            <a:lvl2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2pPr>
            <a:lvl3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3pPr>
            <a:lvl4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4pPr>
            <a:lvl5pPr algn="l" defTabSz="3429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5pPr>
            <a:lvl6pPr marL="4572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6pPr>
            <a:lvl7pPr marL="9144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7pPr>
            <a:lvl8pPr marL="13716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8pPr>
            <a:lvl9pPr marL="1828800" algn="l" defTabSz="3429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07070"/>
                </a:solidFill>
                <a:latin typeface="Tele-GroteskUlt"/>
                <a:ea typeface="Tele-GroteskUlt"/>
                <a:cs typeface="Tele-GroteskUlt"/>
              </a:defRPr>
            </a:lvl9pPr>
          </a:lstStyle>
          <a:p>
            <a:pPr algn="ctr"/>
            <a:r>
              <a:rPr lang="en-US" sz="1800" dirty="0"/>
              <a:t>Proposed LTE (All Carrier) Coverage for Replacement site at 119 Feet – North Smithfield, RI</a:t>
            </a:r>
          </a:p>
          <a:p>
            <a:pPr algn="ctr"/>
            <a:r>
              <a:rPr lang="en-US" sz="1800" dirty="0"/>
              <a:t>Proposed Monopole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A692956-1CB0-439A-B0D1-C4DECCBD53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039" y="1962847"/>
            <a:ext cx="818452" cy="9200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AAA459-1620-986B-94A7-06B5071CC83C}"/>
              </a:ext>
            </a:extLst>
          </p:cNvPr>
          <p:cNvSpPr txBox="1"/>
          <p:nvPr/>
        </p:nvSpPr>
        <p:spPr>
          <a:xfrm>
            <a:off x="7983701" y="1707627"/>
            <a:ext cx="10659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 Legend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808F48-74F5-DDA9-C360-CE7E9BF1F6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6816" y="3555951"/>
            <a:ext cx="1057184" cy="68648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EDDD057-5C75-9E64-8229-0263DA786AAA}"/>
              </a:ext>
            </a:extLst>
          </p:cNvPr>
          <p:cNvSpPr txBox="1"/>
          <p:nvPr/>
        </p:nvSpPr>
        <p:spPr>
          <a:xfrm>
            <a:off x="7995526" y="3286093"/>
            <a:ext cx="10659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Coverage Legend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9FB408-818F-DEF9-90B4-86B2C0953731}"/>
              </a:ext>
            </a:extLst>
          </p:cNvPr>
          <p:cNvSpPr txBox="1"/>
          <p:nvPr/>
        </p:nvSpPr>
        <p:spPr>
          <a:xfrm>
            <a:off x="2749342" y="2882900"/>
            <a:ext cx="11026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accent5"/>
                </a:solidFill>
              </a:rPr>
              <a:t>Site Replacement</a:t>
            </a:r>
            <a:endParaRPr lang="en-US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F90D7C-84BF-81AE-A3D2-B8685518D663}"/>
              </a:ext>
            </a:extLst>
          </p:cNvPr>
          <p:cNvSpPr/>
          <p:nvPr/>
        </p:nvSpPr>
        <p:spPr>
          <a:xfrm>
            <a:off x="3231875" y="2694734"/>
            <a:ext cx="213794" cy="204835"/>
          </a:xfrm>
          <a:prstGeom prst="ellipse">
            <a:avLst/>
          </a:prstGeom>
          <a:noFill/>
          <a:ln w="63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D61619-EDB4-F734-769E-E7009684A7EB}"/>
              </a:ext>
            </a:extLst>
          </p:cNvPr>
          <p:cNvSpPr/>
          <p:nvPr/>
        </p:nvSpPr>
        <p:spPr>
          <a:xfrm>
            <a:off x="8264408" y="1244307"/>
            <a:ext cx="264077" cy="239990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B0D9F3-6E30-6174-EBCA-0A3A057AE3AD}"/>
              </a:ext>
            </a:extLst>
          </p:cNvPr>
          <p:cNvSpPr txBox="1"/>
          <p:nvPr/>
        </p:nvSpPr>
        <p:spPr>
          <a:xfrm>
            <a:off x="7757161" y="907675"/>
            <a:ext cx="13161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T-Mobile Site</a:t>
            </a:r>
          </a:p>
        </p:txBody>
      </p:sp>
    </p:spTree>
    <p:extLst>
      <p:ext uri="{BB962C8B-B14F-4D97-AF65-F5344CB8AC3E}">
        <p14:creationId xmlns:p14="http://schemas.microsoft.com/office/powerpoint/2010/main" val="92155398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2013 Template_1_16x9_Magenta_on_White">
  <a:themeElements>
    <a:clrScheme name="Custom 8">
      <a:dk1>
        <a:srgbClr val="404040"/>
      </a:dk1>
      <a:lt1>
        <a:srgbClr val="FFFFFF"/>
      </a:lt1>
      <a:dk2>
        <a:srgbClr val="000000"/>
      </a:dk2>
      <a:lt2>
        <a:srgbClr val="E8E8E8"/>
      </a:lt2>
      <a:accent1>
        <a:srgbClr val="E20074"/>
      </a:accent1>
      <a:accent2>
        <a:srgbClr val="6A6A6A"/>
      </a:accent2>
      <a:accent3>
        <a:srgbClr val="9B9B9B"/>
      </a:accent3>
      <a:accent4>
        <a:srgbClr val="DFDFDF"/>
      </a:accent4>
      <a:accent5>
        <a:srgbClr val="000000"/>
      </a:accent5>
      <a:accent6>
        <a:srgbClr val="ADADAD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T-Mobile 2.0 A">
      <a:dk1>
        <a:srgbClr val="404040"/>
      </a:dk1>
      <a:lt1>
        <a:srgbClr val="FFFFFF"/>
      </a:lt1>
      <a:dk2>
        <a:srgbClr val="000000"/>
      </a:dk2>
      <a:lt2>
        <a:srgbClr val="E8E8E8"/>
      </a:lt2>
      <a:accent1>
        <a:srgbClr val="E20074"/>
      </a:accent1>
      <a:accent2>
        <a:srgbClr val="6A6A6A"/>
      </a:accent2>
      <a:accent3>
        <a:srgbClr val="9B9B9B"/>
      </a:accent3>
      <a:accent4>
        <a:srgbClr val="C1D82F"/>
      </a:accent4>
      <a:accent5>
        <a:srgbClr val="6DB33F"/>
      </a:accent5>
      <a:accent6>
        <a:srgbClr val="008DA8"/>
      </a:accent6>
      <a:hlink>
        <a:srgbClr val="E20074"/>
      </a:hlink>
      <a:folHlink>
        <a:srgbClr val="9702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-Mobile 2.0 A">
      <a:dk1>
        <a:srgbClr val="404040"/>
      </a:dk1>
      <a:lt1>
        <a:srgbClr val="FFFFFF"/>
      </a:lt1>
      <a:dk2>
        <a:srgbClr val="000000"/>
      </a:dk2>
      <a:lt2>
        <a:srgbClr val="E8E8E8"/>
      </a:lt2>
      <a:accent1>
        <a:srgbClr val="E20074"/>
      </a:accent1>
      <a:accent2>
        <a:srgbClr val="6A6A6A"/>
      </a:accent2>
      <a:accent3>
        <a:srgbClr val="9B9B9B"/>
      </a:accent3>
      <a:accent4>
        <a:srgbClr val="C1D82F"/>
      </a:accent4>
      <a:accent5>
        <a:srgbClr val="6DB33F"/>
      </a:accent5>
      <a:accent6>
        <a:srgbClr val="008DA8"/>
      </a:accent6>
      <a:hlink>
        <a:srgbClr val="E20074"/>
      </a:hlink>
      <a:folHlink>
        <a:srgbClr val="9702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2E056447D3ED4CB95A9A1555B9FEC3" ma:contentTypeVersion="1" ma:contentTypeDescription="Create a new document." ma:contentTypeScope="" ma:versionID="8f6db40491d0ba6cf0dd365caae3d44c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2aab9cc1051c24dfbd52b02ea2b636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HeadLin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80A6F2-2722-4F28-8348-08E1E0659E92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E5E3BC5-6A4C-4884-AF81-21636AA504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EA272A7-95A6-4980-885F-E51A783F334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af72c41-31f4-4d40-a6d0-808117dc4d77}" enabled="1" method="Standard" siteId="{be0f980b-dd99-4b19-bd7b-bc71a09b02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12798</TotalTime>
  <Words>166</Words>
  <Application>Microsoft Office PowerPoint</Application>
  <PresentationFormat>On-screen Show (16:9)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Tele-GroteskFet</vt:lpstr>
      <vt:lpstr>Tele-GroteskHal</vt:lpstr>
      <vt:lpstr>Tele-GroteskUlt</vt:lpstr>
      <vt:lpstr>2013 Template_1_16x9_Magenta_on_White</vt:lpstr>
      <vt:lpstr>PowerPoint Presentation</vt:lpstr>
      <vt:lpstr>PowerPoint Presentation</vt:lpstr>
      <vt:lpstr>PowerPoint Presentation</vt:lpstr>
    </vt:vector>
  </TitlesOfParts>
  <Company>Phillippe Becker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Jay Cabalquinto</dc:creator>
  <cp:lastModifiedBy>Robin Latour</cp:lastModifiedBy>
  <cp:revision>323</cp:revision>
  <cp:lastPrinted>2013-07-18T23:08:07Z</cp:lastPrinted>
  <dcterms:created xsi:type="dcterms:W3CDTF">2014-02-19T21:36:08Z</dcterms:created>
  <dcterms:modified xsi:type="dcterms:W3CDTF">2024-01-17T19:08:00Z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0x010100F72E056447D3ED4CB95A9A1555B9FEC3</vt:lpwstr>
  </property>
</Properties>
</file>